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7" d="100"/>
          <a:sy n="57" d="100"/>
        </p:scale>
        <p:origin x="331"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D25EFA9E-674D-4F40-A0FA-470F465284B8}"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113552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25EFA9E-674D-4F40-A0FA-470F465284B8}"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203169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25EFA9E-674D-4F40-A0FA-470F465284B8}"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330131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25EFA9E-674D-4F40-A0FA-470F465284B8}"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268308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5EFA9E-674D-4F40-A0FA-470F465284B8}" type="datetimeFigureOut">
              <a:rPr lang="en-AU" smtClean="0"/>
              <a:t>30/01/2019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59584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D25EFA9E-674D-4F40-A0FA-470F465284B8}" type="datetimeFigureOut">
              <a:rPr lang="en-AU" smtClean="0"/>
              <a:t>30/01/2019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423374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D25EFA9E-674D-4F40-A0FA-470F465284B8}" type="datetimeFigureOut">
              <a:rPr lang="en-AU" smtClean="0"/>
              <a:t>30/01/2019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417885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D25EFA9E-674D-4F40-A0FA-470F465284B8}" type="datetimeFigureOut">
              <a:rPr lang="en-AU" smtClean="0"/>
              <a:t>30/01/2019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197665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EFA9E-674D-4F40-A0FA-470F465284B8}" type="datetimeFigureOut">
              <a:rPr lang="en-AU" smtClean="0"/>
              <a:t>30/01/2019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61974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5EFA9E-674D-4F40-A0FA-470F465284B8}" type="datetimeFigureOut">
              <a:rPr lang="en-AU" smtClean="0"/>
              <a:t>30/01/2019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832900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5EFA9E-674D-4F40-A0FA-470F465284B8}" type="datetimeFigureOut">
              <a:rPr lang="en-AU" smtClean="0"/>
              <a:t>30/01/2019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19037D-5593-4EE1-A246-66832A507688}" type="slidenum">
              <a:rPr lang="en-AU" smtClean="0"/>
              <a:t>‹#›</a:t>
            </a:fld>
            <a:endParaRPr lang="en-AU"/>
          </a:p>
        </p:txBody>
      </p:sp>
    </p:spTree>
    <p:extLst>
      <p:ext uri="{BB962C8B-B14F-4D97-AF65-F5344CB8AC3E}">
        <p14:creationId xmlns:p14="http://schemas.microsoft.com/office/powerpoint/2010/main" val="391024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EFA9E-674D-4F40-A0FA-470F465284B8}" type="datetimeFigureOut">
              <a:rPr lang="en-AU" smtClean="0"/>
              <a:t>30/01/2019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9037D-5593-4EE1-A246-66832A507688}" type="slidenum">
              <a:rPr lang="en-AU" smtClean="0"/>
              <a:t>‹#›</a:t>
            </a:fld>
            <a:endParaRPr lang="en-AU"/>
          </a:p>
        </p:txBody>
      </p:sp>
    </p:spTree>
    <p:extLst>
      <p:ext uri="{BB962C8B-B14F-4D97-AF65-F5344CB8AC3E}">
        <p14:creationId xmlns:p14="http://schemas.microsoft.com/office/powerpoint/2010/main" val="973961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Whyalla </a:t>
            </a:r>
            <a:r>
              <a:rPr lang="en-AU" dirty="0" err="1"/>
              <a:t>Men,s</a:t>
            </a:r>
            <a:r>
              <a:rPr lang="en-AU" dirty="0"/>
              <a:t> Shed</a:t>
            </a:r>
            <a:br>
              <a:rPr lang="en-AU" dirty="0"/>
            </a:br>
            <a:r>
              <a:rPr lang="en-AU" dirty="0"/>
              <a:t>Induction</a:t>
            </a:r>
          </a:p>
        </p:txBody>
      </p:sp>
      <p:sp>
        <p:nvSpPr>
          <p:cNvPr id="3" name="Subtitle 2"/>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2705773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Control Measures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AU" dirty="0"/>
              <a:t>PERSONAL PROTECTIVE EQUIPMENT (PPE)</a:t>
            </a:r>
          </a:p>
          <a:p>
            <a:pPr lvl="1">
              <a:buFont typeface="Wingdings" panose="05000000000000000000" pitchFamily="2" charset="2"/>
              <a:buChar char="Ø"/>
            </a:pPr>
            <a:r>
              <a:rPr lang="en-AU" dirty="0"/>
              <a:t>The minimum PPE requirement for the shed is;</a:t>
            </a:r>
          </a:p>
          <a:p>
            <a:pPr lvl="2">
              <a:buFont typeface="Wingdings" panose="05000000000000000000" pitchFamily="2" charset="2"/>
              <a:buChar char="Ø"/>
            </a:pPr>
            <a:r>
              <a:rPr lang="en-AU" dirty="0"/>
              <a:t>Wearing shoes that cover the toes</a:t>
            </a:r>
          </a:p>
          <a:p>
            <a:pPr lvl="2">
              <a:buFont typeface="Wingdings" panose="05000000000000000000" pitchFamily="2" charset="2"/>
              <a:buChar char="Ø"/>
            </a:pPr>
            <a:r>
              <a:rPr lang="en-AU" dirty="0"/>
              <a:t>Long hair covered by a net if working on or near machines</a:t>
            </a:r>
          </a:p>
          <a:p>
            <a:pPr lvl="2">
              <a:buFont typeface="Wingdings" panose="05000000000000000000" pitchFamily="2" charset="2"/>
              <a:buChar char="Ø"/>
            </a:pPr>
            <a:r>
              <a:rPr lang="en-AU" dirty="0"/>
              <a:t>Wear safety glasses, when using or operation power tools and machines</a:t>
            </a:r>
          </a:p>
          <a:p>
            <a:pPr lvl="2">
              <a:buFont typeface="Wingdings" panose="05000000000000000000" pitchFamily="2" charset="2"/>
              <a:buChar char="Ø"/>
            </a:pPr>
            <a:r>
              <a:rPr lang="en-AU" dirty="0"/>
              <a:t>Wear all other appropriate PPE, as per the SOPs</a:t>
            </a:r>
          </a:p>
          <a:p>
            <a:pPr lvl="2">
              <a:buFont typeface="Wingdings" panose="05000000000000000000" pitchFamily="2" charset="2"/>
              <a:buChar char="Ø"/>
            </a:pPr>
            <a:r>
              <a:rPr lang="en-AU" dirty="0"/>
              <a:t>Observe all safety signage</a:t>
            </a:r>
          </a:p>
          <a:p>
            <a:pPr lvl="2">
              <a:buFont typeface="Wingdings" panose="05000000000000000000" pitchFamily="2" charset="2"/>
              <a:buChar char="Ø"/>
            </a:pPr>
            <a:r>
              <a:rPr lang="en-AU" dirty="0"/>
              <a:t>It is a requirement to wear the correct PPE when operating power tools &amp; machines, failure to comply with this, will result that you will not be able to use the equipment.</a:t>
            </a:r>
          </a:p>
          <a:p>
            <a:pPr lvl="1">
              <a:buFont typeface="Wingdings" panose="05000000000000000000" pitchFamily="2" charset="2"/>
              <a:buChar char="Ø"/>
            </a:pPr>
            <a:r>
              <a:rPr lang="en-AU" dirty="0"/>
              <a:t>No person is permitted on site without the appropriate PPE</a:t>
            </a:r>
          </a:p>
        </p:txBody>
      </p:sp>
    </p:spTree>
    <p:extLst>
      <p:ext uri="{BB962C8B-B14F-4D97-AF65-F5344CB8AC3E}">
        <p14:creationId xmlns:p14="http://schemas.microsoft.com/office/powerpoint/2010/main" val="2350698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Hazards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AU" dirty="0"/>
              <a:t>The nature of the work conducted in the shed means that there are a number of inherent risks. These include;</a:t>
            </a:r>
          </a:p>
          <a:p>
            <a:pPr lvl="1">
              <a:buFont typeface="Wingdings" panose="05000000000000000000" pitchFamily="2" charset="2"/>
              <a:buChar char="Ø"/>
            </a:pPr>
            <a:r>
              <a:rPr lang="en-AU" dirty="0"/>
              <a:t>Dust considerable amounts of dust maybe generated while using sanders and planers. </a:t>
            </a:r>
            <a:r>
              <a:rPr lang="en-AU"/>
              <a:t>Please use </a:t>
            </a:r>
            <a:r>
              <a:rPr lang="en-AU" dirty="0"/>
              <a:t>dust extractions systems that are fitted.</a:t>
            </a:r>
          </a:p>
          <a:p>
            <a:pPr lvl="1">
              <a:buFont typeface="Wingdings" panose="05000000000000000000" pitchFamily="2" charset="2"/>
              <a:buChar char="Ø"/>
            </a:pPr>
            <a:r>
              <a:rPr lang="en-AU" dirty="0"/>
              <a:t>Fumes from varnishes being used. Please varnish outside of shed in area nominated for this.</a:t>
            </a:r>
          </a:p>
          <a:p>
            <a:pPr lvl="1">
              <a:buFont typeface="Wingdings" panose="05000000000000000000" pitchFamily="2" charset="2"/>
              <a:buChar char="Ø"/>
            </a:pPr>
            <a:r>
              <a:rPr lang="en-AU" dirty="0"/>
              <a:t>Particles in eyes. Wear safety glasses, goggles, or face shield.</a:t>
            </a:r>
          </a:p>
          <a:p>
            <a:pPr lvl="1">
              <a:buFont typeface="Wingdings" panose="05000000000000000000" pitchFamily="2" charset="2"/>
              <a:buChar char="Ø"/>
            </a:pPr>
            <a:r>
              <a:rPr lang="en-AU" dirty="0"/>
              <a:t>Noise. Wear ear muffs, or ear plugs.</a:t>
            </a:r>
          </a:p>
          <a:p>
            <a:pPr lvl="1">
              <a:buFont typeface="Wingdings" panose="05000000000000000000" pitchFamily="2" charset="2"/>
              <a:buChar char="Ø"/>
            </a:pPr>
            <a:r>
              <a:rPr lang="en-AU" dirty="0"/>
              <a:t>Risk of entanglement. Ensure that guards are in place. Do not wear loose clothing, and wear hair net.</a:t>
            </a:r>
          </a:p>
        </p:txBody>
      </p:sp>
    </p:spTree>
    <p:extLst>
      <p:ext uri="{BB962C8B-B14F-4D97-AF65-F5344CB8AC3E}">
        <p14:creationId xmlns:p14="http://schemas.microsoft.com/office/powerpoint/2010/main" val="60858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Illness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AU" dirty="0"/>
              <a:t>There will be occasions when a person will become ill and will require to go home</a:t>
            </a:r>
          </a:p>
          <a:p>
            <a:pPr>
              <a:buFont typeface="Wingdings" panose="05000000000000000000" pitchFamily="2" charset="2"/>
              <a:buChar char="v"/>
            </a:pPr>
            <a:r>
              <a:rPr lang="en-AU" dirty="0"/>
              <a:t>It is of concern that the condition of the person may deteriorate during the journey</a:t>
            </a:r>
          </a:p>
          <a:p>
            <a:pPr>
              <a:buFont typeface="Wingdings" panose="05000000000000000000" pitchFamily="2" charset="2"/>
              <a:buChar char="v"/>
            </a:pPr>
            <a:r>
              <a:rPr lang="en-AU" dirty="0"/>
              <a:t>To limit this the risk of this occurring, it is a requirement for the person to report this to the Shed Coordinator (or his deputy)</a:t>
            </a:r>
          </a:p>
          <a:p>
            <a:pPr>
              <a:buFont typeface="Wingdings" panose="05000000000000000000" pitchFamily="2" charset="2"/>
              <a:buChar char="v"/>
            </a:pPr>
            <a:r>
              <a:rPr lang="en-AU" dirty="0"/>
              <a:t>The Coordinator together with the person will </a:t>
            </a:r>
            <a:r>
              <a:rPr lang="en-AU" dirty="0" smtClean="0"/>
              <a:t>determine </a:t>
            </a:r>
            <a:r>
              <a:rPr lang="en-AU" dirty="0"/>
              <a:t>whether it is safe for the person to drive home themselves, or whether an ambulance is </a:t>
            </a:r>
            <a:r>
              <a:rPr lang="en-AU" dirty="0" smtClean="0"/>
              <a:t>required</a:t>
            </a:r>
          </a:p>
          <a:p>
            <a:pPr>
              <a:buFont typeface="Wingdings" panose="05000000000000000000" pitchFamily="2" charset="2"/>
              <a:buChar char="v"/>
            </a:pPr>
            <a:r>
              <a:rPr lang="en-AU" dirty="0" smtClean="0"/>
              <a:t>Please note: Any SA Ambulance charges are </a:t>
            </a:r>
            <a:r>
              <a:rPr lang="en-AU" b="1" u="sng" dirty="0" smtClean="0"/>
              <a:t>your</a:t>
            </a:r>
            <a:r>
              <a:rPr lang="en-AU" dirty="0" smtClean="0"/>
              <a:t> responsibility.</a:t>
            </a:r>
            <a:endParaRPr lang="en-AU" dirty="0"/>
          </a:p>
        </p:txBody>
      </p:sp>
    </p:spTree>
    <p:extLst>
      <p:ext uri="{BB962C8B-B14F-4D97-AF65-F5344CB8AC3E}">
        <p14:creationId xmlns:p14="http://schemas.microsoft.com/office/powerpoint/2010/main" val="2808552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Summary</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ü"/>
            </a:pPr>
            <a:r>
              <a:rPr lang="en-AU" dirty="0"/>
              <a:t>All people entering the shed must be appropriately inducted.</a:t>
            </a:r>
          </a:p>
          <a:p>
            <a:pPr>
              <a:buFont typeface="Wingdings" panose="05000000000000000000" pitchFamily="2" charset="2"/>
              <a:buChar char="ü"/>
            </a:pPr>
            <a:r>
              <a:rPr lang="en-AU" dirty="0"/>
              <a:t>All people must sign in &amp; out.</a:t>
            </a:r>
          </a:p>
          <a:p>
            <a:pPr>
              <a:buFont typeface="Wingdings" panose="05000000000000000000" pitchFamily="2" charset="2"/>
              <a:buChar char="ü"/>
            </a:pPr>
            <a:r>
              <a:rPr lang="en-AU" dirty="0"/>
              <a:t>People to park in the correct parking area, not to affect the shopping district.</a:t>
            </a:r>
          </a:p>
          <a:p>
            <a:pPr>
              <a:buFont typeface="Wingdings" panose="05000000000000000000" pitchFamily="2" charset="2"/>
              <a:buChar char="ü"/>
            </a:pPr>
            <a:r>
              <a:rPr lang="en-AU" dirty="0"/>
              <a:t>People will not put themselves or others at risk due to the effects of Drugs or Alcohol</a:t>
            </a:r>
          </a:p>
          <a:p>
            <a:pPr>
              <a:buFont typeface="Wingdings" panose="05000000000000000000" pitchFamily="2" charset="2"/>
              <a:buChar char="ü"/>
            </a:pPr>
            <a:r>
              <a:rPr lang="en-AU" dirty="0"/>
              <a:t>All people must wear appropriate PPE</a:t>
            </a:r>
          </a:p>
          <a:p>
            <a:pPr>
              <a:buFont typeface="Wingdings" panose="05000000000000000000" pitchFamily="2" charset="2"/>
              <a:buChar char="ü"/>
            </a:pPr>
            <a:r>
              <a:rPr lang="en-AU" dirty="0"/>
              <a:t>All signs and procedures must be obeyed</a:t>
            </a:r>
          </a:p>
          <a:p>
            <a:pPr>
              <a:buFont typeface="Wingdings" panose="05000000000000000000" pitchFamily="2" charset="2"/>
              <a:buChar char="ü"/>
            </a:pPr>
            <a:r>
              <a:rPr lang="en-AU" dirty="0"/>
              <a:t>All accidents and incidents must be reported</a:t>
            </a:r>
          </a:p>
          <a:p>
            <a:pPr>
              <a:buFont typeface="Wingdings" panose="05000000000000000000" pitchFamily="2" charset="2"/>
              <a:buChar char="ü"/>
            </a:pPr>
            <a:r>
              <a:rPr lang="en-AU" dirty="0"/>
              <a:t>All waste must be segregated</a:t>
            </a:r>
          </a:p>
        </p:txBody>
      </p:sp>
    </p:spTree>
    <p:extLst>
      <p:ext uri="{BB962C8B-B14F-4D97-AF65-F5344CB8AC3E}">
        <p14:creationId xmlns:p14="http://schemas.microsoft.com/office/powerpoint/2010/main" val="230738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Introduction</a:t>
            </a:r>
          </a:p>
        </p:txBody>
      </p:sp>
      <p:sp>
        <p:nvSpPr>
          <p:cNvPr id="3" name="Content Placeholder 2"/>
          <p:cNvSpPr>
            <a:spLocks noGrp="1"/>
          </p:cNvSpPr>
          <p:nvPr>
            <p:ph idx="1"/>
          </p:nvPr>
        </p:nvSpPr>
        <p:spPr/>
        <p:txBody>
          <a:bodyPr/>
          <a:lstStyle/>
          <a:p>
            <a:r>
              <a:rPr lang="en-AU" dirty="0"/>
              <a:t>The Whyalla </a:t>
            </a:r>
            <a:r>
              <a:rPr lang="en-AU" dirty="0" err="1"/>
              <a:t>Men,s</a:t>
            </a:r>
            <a:r>
              <a:rPr lang="en-AU" dirty="0"/>
              <a:t> Shed includes the Woodwork Shop, The Metal Fabrication Shop, The Computer &amp; Games Room, &amp; the Garden, &amp; Vegetable area.</a:t>
            </a:r>
          </a:p>
          <a:p>
            <a:endParaRPr lang="en-AU" dirty="0"/>
          </a:p>
          <a:p>
            <a:pPr marL="0" indent="0">
              <a:buNone/>
            </a:pPr>
            <a:endParaRPr lang="en-AU" dirty="0"/>
          </a:p>
          <a:p>
            <a:r>
              <a:rPr lang="en-AU" dirty="0"/>
              <a:t>The following induction will highlight the general rules, &amp; procedures required to be followed by all personnel entering the site.</a:t>
            </a:r>
          </a:p>
        </p:txBody>
      </p:sp>
    </p:spTree>
    <p:extLst>
      <p:ext uri="{BB962C8B-B14F-4D97-AF65-F5344CB8AC3E}">
        <p14:creationId xmlns:p14="http://schemas.microsoft.com/office/powerpoint/2010/main" val="3285082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Requirements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AU" dirty="0"/>
              <a:t>MENS SHED SITE TOUR</a:t>
            </a:r>
          </a:p>
          <a:p>
            <a:pPr>
              <a:buFont typeface="Wingdings" panose="05000000000000000000" pitchFamily="2" charset="2"/>
              <a:buChar char="Ø"/>
            </a:pPr>
            <a:r>
              <a:rPr lang="en-AU" dirty="0"/>
              <a:t>To ensure personnel are aware of the shed and the areas they will be working in they must complete a site tour. This tour will be;</a:t>
            </a:r>
          </a:p>
          <a:p>
            <a:pPr lvl="1">
              <a:buFont typeface="Wingdings" panose="05000000000000000000" pitchFamily="2" charset="2"/>
              <a:buChar char="Ø"/>
            </a:pPr>
            <a:r>
              <a:rPr lang="en-AU" dirty="0"/>
              <a:t>Organised by Shed Coordinator (or deputy in case of absence)</a:t>
            </a:r>
          </a:p>
          <a:p>
            <a:pPr lvl="1">
              <a:buFont typeface="Wingdings" panose="05000000000000000000" pitchFamily="2" charset="2"/>
              <a:buChar char="Ø"/>
            </a:pPr>
            <a:r>
              <a:rPr lang="en-AU" dirty="0"/>
              <a:t>Only available 9.30am every Monday and Wednesday.</a:t>
            </a:r>
          </a:p>
          <a:p>
            <a:pPr lvl="1">
              <a:buFont typeface="Wingdings" panose="05000000000000000000" pitchFamily="2" charset="2"/>
              <a:buChar char="Ø"/>
            </a:pPr>
            <a:endParaRPr lang="en-AU" dirty="0"/>
          </a:p>
          <a:p>
            <a:pPr>
              <a:buFont typeface="Wingdings" panose="05000000000000000000" pitchFamily="2" charset="2"/>
              <a:buChar char="v"/>
            </a:pPr>
            <a:r>
              <a:rPr lang="en-AU" dirty="0"/>
              <a:t>SIGN IN REQUIREMENTS</a:t>
            </a:r>
          </a:p>
          <a:p>
            <a:pPr lvl="1">
              <a:buFont typeface="Wingdings" panose="05000000000000000000" pitchFamily="2" charset="2"/>
              <a:buChar char="Ø"/>
            </a:pPr>
            <a:r>
              <a:rPr lang="en-AU" dirty="0"/>
              <a:t>All members and visitors must sign in on the sheet provided at the door, before entering the Shed, &amp; must sign out again on the same sheet </a:t>
            </a:r>
            <a:r>
              <a:rPr lang="en-AU"/>
              <a:t>when leaving.</a:t>
            </a:r>
            <a:endParaRPr lang="en-AU" dirty="0"/>
          </a:p>
          <a:p>
            <a:pPr>
              <a:buFont typeface="Wingdings" panose="05000000000000000000" pitchFamily="2" charset="2"/>
              <a:buChar char="v"/>
            </a:pPr>
            <a:endParaRPr lang="en-AU" dirty="0"/>
          </a:p>
          <a:p>
            <a:pPr lvl="1">
              <a:buFont typeface="Wingdings" panose="05000000000000000000" pitchFamily="2" charset="2"/>
              <a:buChar char="Ø"/>
            </a:pPr>
            <a:endParaRPr lang="en-AU" dirty="0"/>
          </a:p>
          <a:p>
            <a:pPr marL="457200" lvl="1" indent="0">
              <a:buNone/>
            </a:pPr>
            <a:endParaRPr lang="en-AU" dirty="0"/>
          </a:p>
        </p:txBody>
      </p:sp>
    </p:spTree>
    <p:extLst>
      <p:ext uri="{BB962C8B-B14F-4D97-AF65-F5344CB8AC3E}">
        <p14:creationId xmlns:p14="http://schemas.microsoft.com/office/powerpoint/2010/main" val="3571130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Requirements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AU" dirty="0"/>
              <a:t>Parking. The area the Shed is situated is a retail precinct and it would be appreciated if you could park your vehicle in the central car park of Norrie Avenue or the parking spaces in front of the street dwellings, and leave the parking spaces in front of the shops free for the customers.</a:t>
            </a:r>
          </a:p>
          <a:p>
            <a:pPr>
              <a:buFont typeface="Wingdings" panose="05000000000000000000" pitchFamily="2" charset="2"/>
              <a:buChar char="Ø"/>
            </a:pPr>
            <a:r>
              <a:rPr lang="en-AU" dirty="0"/>
              <a:t>The shed is a non smoking no alcohol, and no illegal drugs venue</a:t>
            </a:r>
          </a:p>
          <a:p>
            <a:pPr>
              <a:buFont typeface="Wingdings" panose="05000000000000000000" pitchFamily="2" charset="2"/>
              <a:buChar char="Ø"/>
            </a:pPr>
            <a:r>
              <a:rPr lang="en-AU" dirty="0"/>
              <a:t>It is a requirement that members inform the Shed Coordinator re any prescription medication, that may affect their well being. </a:t>
            </a:r>
          </a:p>
          <a:p>
            <a:pPr>
              <a:buFont typeface="Wingdings" panose="05000000000000000000" pitchFamily="2" charset="2"/>
              <a:buChar char="Ø"/>
            </a:pPr>
            <a:r>
              <a:rPr lang="en-AU" dirty="0"/>
              <a:t>The shed rule is that all will be treated with respect courtesy and people will be tolerant of others. We will not tolerate bickering or aggressive behaviour.</a:t>
            </a:r>
          </a:p>
        </p:txBody>
      </p:sp>
    </p:spTree>
    <p:extLst>
      <p:ext uri="{BB962C8B-B14F-4D97-AF65-F5344CB8AC3E}">
        <p14:creationId xmlns:p14="http://schemas.microsoft.com/office/powerpoint/2010/main" val="1053308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Requirements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AU" dirty="0"/>
              <a:t>Work hours in the shed will be from 9.00am to 1.00pm Monday to Thursday inclusive and Saturday from 9.00am to 1.00pm with a break for coffee / Tea daily at 11.00am(Maydec Only). Tea and coffee is available all day at a cost of $1 per person per day, which includes biscuits(Maydec has covered this cost). Soft drinks also available and cost $1 each. It is a requirement that you wash dry and put away any utensils that you use. Please leave the kitchen and bench clean for the next person</a:t>
            </a:r>
            <a:r>
              <a:rPr lang="en-AU" dirty="0" smtClean="0"/>
              <a:t>.</a:t>
            </a:r>
          </a:p>
          <a:p>
            <a:pPr>
              <a:buFont typeface="Wingdings" panose="05000000000000000000" pitchFamily="2" charset="2"/>
              <a:buChar char="Ø"/>
            </a:pPr>
            <a:r>
              <a:rPr lang="en-AU" dirty="0" smtClean="0"/>
              <a:t>Prior to any job commencement a job sheet is to be completed, costing to be done, price agreement to be acknowledged and a deposit paid if required.  Only then can a job proceed.</a:t>
            </a:r>
            <a:endParaRPr lang="en-AU" dirty="0"/>
          </a:p>
        </p:txBody>
      </p:sp>
    </p:spTree>
    <p:extLst>
      <p:ext uri="{BB962C8B-B14F-4D97-AF65-F5344CB8AC3E}">
        <p14:creationId xmlns:p14="http://schemas.microsoft.com/office/powerpoint/2010/main" val="228465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Policies and Procedures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AU" dirty="0"/>
              <a:t>ACCIDENT AND INCIDENT REPORTING.</a:t>
            </a:r>
          </a:p>
          <a:p>
            <a:pPr lvl="1">
              <a:buFont typeface="Wingdings" panose="05000000000000000000" pitchFamily="2" charset="2"/>
              <a:buChar char="Ø"/>
            </a:pPr>
            <a:r>
              <a:rPr lang="en-AU" dirty="0"/>
              <a:t>All accidents and incidents must be reported so as to control and / or rectify the situation and ensure the safety of all members and the environment.</a:t>
            </a:r>
          </a:p>
          <a:p>
            <a:pPr lvl="1">
              <a:buFont typeface="Wingdings" panose="05000000000000000000" pitchFamily="2" charset="2"/>
              <a:buChar char="Ø"/>
            </a:pPr>
            <a:r>
              <a:rPr lang="en-AU" dirty="0"/>
              <a:t>An incident form is required to be completed for every incident that occurs.</a:t>
            </a:r>
          </a:p>
          <a:p>
            <a:pPr lvl="1">
              <a:buFont typeface="Wingdings" panose="05000000000000000000" pitchFamily="2" charset="2"/>
              <a:buChar char="Ø"/>
            </a:pPr>
            <a:r>
              <a:rPr lang="en-AU" dirty="0"/>
              <a:t>The purpose of incident reporting is to </a:t>
            </a:r>
          </a:p>
          <a:p>
            <a:pPr lvl="2">
              <a:buFont typeface="Wingdings" panose="05000000000000000000" pitchFamily="2" charset="2"/>
              <a:buChar char="Ø"/>
            </a:pPr>
            <a:r>
              <a:rPr lang="en-AU" dirty="0"/>
              <a:t>Identify the root cause of the incident</a:t>
            </a:r>
          </a:p>
          <a:p>
            <a:pPr lvl="2">
              <a:buFont typeface="Wingdings" panose="05000000000000000000" pitchFamily="2" charset="2"/>
              <a:buChar char="Ø"/>
            </a:pPr>
            <a:r>
              <a:rPr lang="en-AU" dirty="0"/>
              <a:t>Identify actions to be undertaken that will help prevent the incident from happening again</a:t>
            </a:r>
          </a:p>
          <a:p>
            <a:pPr lvl="1">
              <a:buFont typeface="Wingdings" panose="05000000000000000000" pitchFamily="2" charset="2"/>
              <a:buChar char="Ø"/>
            </a:pPr>
            <a:r>
              <a:rPr lang="en-AU" dirty="0"/>
              <a:t>All accidents and incidents must be reported to the Shed Coordinator or his Deputy or any committee member present at the time.</a:t>
            </a:r>
          </a:p>
        </p:txBody>
      </p:sp>
    </p:spTree>
    <p:extLst>
      <p:ext uri="{BB962C8B-B14F-4D97-AF65-F5344CB8AC3E}">
        <p14:creationId xmlns:p14="http://schemas.microsoft.com/office/powerpoint/2010/main" val="3695458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Policies and Procedures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AU" dirty="0"/>
              <a:t>PREVENTION OF ENVIRONMENTAL HARM</a:t>
            </a:r>
          </a:p>
          <a:p>
            <a:pPr lvl="1">
              <a:buFont typeface="Wingdings" panose="05000000000000000000" pitchFamily="2" charset="2"/>
              <a:buChar char="Ø"/>
            </a:pPr>
            <a:r>
              <a:rPr lang="en-AU" dirty="0"/>
              <a:t>All waste must be segregated according to type</a:t>
            </a:r>
          </a:p>
          <a:p>
            <a:pPr lvl="1">
              <a:buFont typeface="Wingdings" panose="05000000000000000000" pitchFamily="2" charset="2"/>
              <a:buChar char="Ø"/>
            </a:pPr>
            <a:r>
              <a:rPr lang="en-AU" dirty="0"/>
              <a:t>Take immediate steps to control and report environmental hazards (Oil / chemical spills </a:t>
            </a:r>
            <a:r>
              <a:rPr lang="en-AU" dirty="0" err="1"/>
              <a:t>etc</a:t>
            </a:r>
            <a:r>
              <a:rPr lang="en-AU" dirty="0"/>
              <a:t>)</a:t>
            </a:r>
          </a:p>
          <a:p>
            <a:pPr lvl="1">
              <a:buFont typeface="Wingdings" panose="05000000000000000000" pitchFamily="2" charset="2"/>
              <a:buChar char="Ø"/>
            </a:pPr>
            <a:r>
              <a:rPr lang="en-AU" dirty="0"/>
              <a:t>Items that fall under the heading of Trade Waste comprise all waste that is unacceptable to normal Local / State Government services. For example paint tins, pieces of machinery. These items need to be disposed in an acceptable and legal manner, often the disposal instructions are on the container. </a:t>
            </a:r>
          </a:p>
          <a:p>
            <a:pPr lvl="1">
              <a:buFont typeface="Wingdings" panose="05000000000000000000" pitchFamily="2" charset="2"/>
              <a:buChar char="Ø"/>
            </a:pPr>
            <a:r>
              <a:rPr lang="en-AU" dirty="0"/>
              <a:t>Always employ preventative actions and good housekeeping</a:t>
            </a:r>
          </a:p>
          <a:p>
            <a:pPr lvl="1">
              <a:buFont typeface="Wingdings" panose="05000000000000000000" pitchFamily="2" charset="2"/>
              <a:buChar char="Ø"/>
            </a:pPr>
            <a:r>
              <a:rPr lang="en-AU" dirty="0"/>
              <a:t>It is a policy that when you have completed working on your project for the day, that you clean up your bench or work area and put all equipment back in its place</a:t>
            </a:r>
          </a:p>
        </p:txBody>
      </p:sp>
    </p:spTree>
    <p:extLst>
      <p:ext uri="{BB962C8B-B14F-4D97-AF65-F5344CB8AC3E}">
        <p14:creationId xmlns:p14="http://schemas.microsoft.com/office/powerpoint/2010/main" val="578208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Emergency Response</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AU" dirty="0"/>
              <a:t>Shed Emergencies may include things like fire, explosion, And personal injury</a:t>
            </a:r>
          </a:p>
          <a:p>
            <a:pPr>
              <a:buFont typeface="Wingdings" panose="05000000000000000000" pitchFamily="2" charset="2"/>
              <a:buChar char="v"/>
            </a:pPr>
            <a:r>
              <a:rPr lang="en-AU" dirty="0"/>
              <a:t>All people must have access to a phone.</a:t>
            </a:r>
          </a:p>
          <a:p>
            <a:pPr>
              <a:buFont typeface="Wingdings" panose="05000000000000000000" pitchFamily="2" charset="2"/>
              <a:buChar char="v"/>
            </a:pPr>
            <a:r>
              <a:rPr lang="en-AU" dirty="0"/>
              <a:t>In the event of an emergency retreat to a safe place and contact Emergency Services via the phone.</a:t>
            </a:r>
          </a:p>
          <a:p>
            <a:pPr>
              <a:buFont typeface="Wingdings" panose="05000000000000000000" pitchFamily="2" charset="2"/>
              <a:buChar char="v"/>
            </a:pPr>
            <a:r>
              <a:rPr lang="en-AU" dirty="0"/>
              <a:t>If the shed is evacuated, make your way to the Emergency Assembly point. A head count will be conducted and further direction will be given.</a:t>
            </a:r>
          </a:p>
          <a:p>
            <a:pPr>
              <a:buFont typeface="Wingdings" panose="05000000000000000000" pitchFamily="2" charset="2"/>
              <a:buChar char="v"/>
            </a:pPr>
            <a:r>
              <a:rPr lang="en-AU" dirty="0"/>
              <a:t>Emergency assembly point is located at street corner of garden, sign is in place for this. </a:t>
            </a:r>
          </a:p>
        </p:txBody>
      </p:sp>
    </p:spTree>
    <p:extLst>
      <p:ext uri="{BB962C8B-B14F-4D97-AF65-F5344CB8AC3E}">
        <p14:creationId xmlns:p14="http://schemas.microsoft.com/office/powerpoint/2010/main" val="40070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Emergency Response</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AU" dirty="0"/>
              <a:t>Once contact is made to Emergency Services. Clearly state the following</a:t>
            </a:r>
          </a:p>
          <a:p>
            <a:pPr lvl="1">
              <a:buFont typeface="Wingdings" panose="05000000000000000000" pitchFamily="2" charset="2"/>
              <a:buChar char="Ø"/>
            </a:pPr>
            <a:r>
              <a:rPr lang="en-AU" dirty="0"/>
              <a:t>Your name</a:t>
            </a:r>
          </a:p>
          <a:p>
            <a:pPr lvl="1">
              <a:buFont typeface="Wingdings" panose="05000000000000000000" pitchFamily="2" charset="2"/>
              <a:buChar char="Ø"/>
            </a:pPr>
            <a:r>
              <a:rPr lang="en-AU" dirty="0"/>
              <a:t>The exact location of the emergency</a:t>
            </a:r>
          </a:p>
          <a:p>
            <a:pPr lvl="1">
              <a:buFont typeface="Wingdings" panose="05000000000000000000" pitchFamily="2" charset="2"/>
              <a:buChar char="Ø"/>
            </a:pPr>
            <a:r>
              <a:rPr lang="en-AU" dirty="0"/>
              <a:t>The nature of the incident</a:t>
            </a:r>
          </a:p>
          <a:p>
            <a:pPr lvl="1">
              <a:buFont typeface="Wingdings" panose="05000000000000000000" pitchFamily="2" charset="2"/>
              <a:buChar char="Ø"/>
            </a:pPr>
            <a:r>
              <a:rPr lang="en-AU" dirty="0"/>
              <a:t>The number of people involved or equipment involved</a:t>
            </a:r>
          </a:p>
          <a:p>
            <a:pPr lvl="1">
              <a:buFont typeface="Wingdings" panose="05000000000000000000" pitchFamily="2" charset="2"/>
              <a:buChar char="Ø"/>
            </a:pPr>
            <a:r>
              <a:rPr lang="en-AU" dirty="0"/>
              <a:t>What assistance is required</a:t>
            </a:r>
          </a:p>
          <a:p>
            <a:pPr lvl="1">
              <a:buFont typeface="Wingdings" panose="05000000000000000000" pitchFamily="2" charset="2"/>
              <a:buChar char="Ø"/>
            </a:pPr>
            <a:r>
              <a:rPr lang="en-AU" dirty="0"/>
              <a:t>What hazards exist in the </a:t>
            </a:r>
            <a:r>
              <a:rPr lang="en-AU"/>
              <a:t>immediate area</a:t>
            </a:r>
          </a:p>
        </p:txBody>
      </p:sp>
    </p:spTree>
    <p:extLst>
      <p:ext uri="{BB962C8B-B14F-4D97-AF65-F5344CB8AC3E}">
        <p14:creationId xmlns:p14="http://schemas.microsoft.com/office/powerpoint/2010/main" val="3119172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1132</Words>
  <Application>Microsoft Office PowerPoint</Application>
  <PresentationFormat>Widescreen</PresentationFormat>
  <Paragraphs>84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Whyalla Men,s Shed Induction</vt:lpstr>
      <vt:lpstr>    Introduction</vt:lpstr>
      <vt:lpstr>    Requirements</vt:lpstr>
      <vt:lpstr>    Requirements</vt:lpstr>
      <vt:lpstr>    Requirements</vt:lpstr>
      <vt:lpstr>   Policies and Procedures</vt:lpstr>
      <vt:lpstr>   Policies and Procedures</vt:lpstr>
      <vt:lpstr>   Emergency Response</vt:lpstr>
      <vt:lpstr>   Emergency Response</vt:lpstr>
      <vt:lpstr>    Control Measures</vt:lpstr>
      <vt:lpstr>     Hazards</vt:lpstr>
      <vt:lpstr>     Illness</vt:lpstr>
      <vt:lpstr>     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Whyalla Men,s Shed Induction</dc:title>
  <dc:creator>June</dc:creator>
  <cp:lastModifiedBy>reception1</cp:lastModifiedBy>
  <cp:revision>29</cp:revision>
  <cp:lastPrinted>2019-01-30T01:47:11Z</cp:lastPrinted>
  <dcterms:created xsi:type="dcterms:W3CDTF">2016-02-24T04:47:53Z</dcterms:created>
  <dcterms:modified xsi:type="dcterms:W3CDTF">2019-01-30T01:50:09Z</dcterms:modified>
</cp:coreProperties>
</file>