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88" r:id="rId8"/>
    <p:sldId id="289" r:id="rId9"/>
    <p:sldId id="269" r:id="rId10"/>
    <p:sldId id="260" r:id="rId11"/>
    <p:sldId id="291" r:id="rId12"/>
    <p:sldId id="263" r:id="rId13"/>
    <p:sldId id="280" r:id="rId14"/>
    <p:sldId id="277" r:id="rId15"/>
    <p:sldId id="281" r:id="rId16"/>
    <p:sldId id="266" r:id="rId17"/>
    <p:sldId id="279" r:id="rId18"/>
    <p:sldId id="267" r:id="rId19"/>
    <p:sldId id="278" r:id="rId20"/>
    <p:sldId id="268" r:id="rId21"/>
    <p:sldId id="286" r:id="rId22"/>
    <p:sldId id="282" r:id="rId23"/>
    <p:sldId id="285" r:id="rId24"/>
    <p:sldId id="284" r:id="rId25"/>
    <p:sldId id="287" r:id="rId26"/>
    <p:sldId id="273" r:id="rId27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800000"/>
    <a:srgbClr val="FF3300"/>
    <a:srgbClr val="990000"/>
    <a:srgbClr val="336600"/>
    <a:srgbClr val="FF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4" autoAdjust="0"/>
  </p:normalViewPr>
  <p:slideViewPr>
    <p:cSldViewPr>
      <p:cViewPr>
        <p:scale>
          <a:sx n="78" d="100"/>
          <a:sy n="78" d="100"/>
        </p:scale>
        <p:origin x="-1686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22/07/2015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938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22/07/2015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002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22/07/2015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220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338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22/07/2015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951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22/07/2015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845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22/07/2015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70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22/07/2015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432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22/07/2015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347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22/07/2015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598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22/07/2015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832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012" y="6125722"/>
            <a:ext cx="2636738" cy="687654"/>
            <a:chOff x="1475656" y="4005064"/>
            <a:chExt cx="2636738" cy="687654"/>
          </a:xfrm>
        </p:grpSpPr>
        <p:sp>
          <p:nvSpPr>
            <p:cNvPr id="4" name="Rectangle 3"/>
            <p:cNvSpPr/>
            <p:nvPr userDrawn="1"/>
          </p:nvSpPr>
          <p:spPr>
            <a:xfrm>
              <a:off x="1475656" y="4005064"/>
              <a:ext cx="2636738" cy="6876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Picture 2" descr="menshedtrans"/>
            <p:cNvPicPr>
              <a:picLocks noChangeAspect="1" noChangeArrowheads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076979"/>
              <a:ext cx="2492722" cy="615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581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CFF33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3">
              <a:lumMod val="60000"/>
              <a:lumOff val="40000"/>
            </a:schemeClr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40000"/>
              <a:lumOff val="60000"/>
            </a:schemeClr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5303" y="188640"/>
            <a:ext cx="7713699" cy="19774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1503"/>
            <a:ext cx="7772400" cy="1470025"/>
          </a:xfrm>
        </p:spPr>
        <p:txBody>
          <a:bodyPr>
            <a:noAutofit/>
          </a:bodyPr>
          <a:lstStyle/>
          <a:p>
            <a:r>
              <a:rPr lang="en-AU" sz="6600" dirty="0">
                <a:solidFill>
                  <a:srgbClr val="FFFF66"/>
                </a:solidFill>
                <a:latin typeface="Comic Sans MS" panose="030F0702030302020204" pitchFamily="66" charset="0"/>
              </a:rPr>
              <a:t>Herding Cats</a:t>
            </a:r>
            <a:r>
              <a:rPr lang="en-AU" sz="6600" dirty="0" smtClean="0">
                <a:solidFill>
                  <a:schemeClr val="bg1"/>
                </a:solidFill>
              </a:rPr>
              <a:t/>
            </a:r>
            <a:br>
              <a:rPr lang="en-AU" sz="6600" dirty="0" smtClean="0">
                <a:solidFill>
                  <a:schemeClr val="bg1"/>
                </a:solidFill>
              </a:rPr>
            </a:br>
            <a:r>
              <a:rPr lang="en-AU" sz="3600" i="1" dirty="0">
                <a:solidFill>
                  <a:srgbClr val="FFCC00"/>
                </a:solidFill>
                <a:latin typeface="Comic Sans MS" panose="030F0702030302020204" pitchFamily="66" charset="0"/>
              </a:rPr>
              <a:t>Lessons in Sawdust</a:t>
            </a:r>
            <a:endParaRPr lang="en-AU" i="1" dirty="0">
              <a:solidFill>
                <a:srgbClr val="FF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>
            <a:normAutofit/>
          </a:bodyPr>
          <a:lstStyle/>
          <a:p>
            <a:endParaRPr lang="en-AU" sz="20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AU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by</a:t>
            </a:r>
          </a:p>
          <a:p>
            <a:r>
              <a:rPr lang="en-AU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Gary Misan, and</a:t>
            </a:r>
          </a:p>
          <a:p>
            <a:r>
              <a:rPr lang="en-AU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Ken Godden</a:t>
            </a:r>
            <a:endParaRPr lang="en-AU" sz="20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menshedtr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33" y="366946"/>
            <a:ext cx="7713699" cy="190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grants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321759"/>
              </p:ext>
            </p:extLst>
          </p:nvPr>
        </p:nvGraphicFramePr>
        <p:xfrm>
          <a:off x="683568" y="1556792"/>
          <a:ext cx="7560840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2376264"/>
                <a:gridCol w="1008112"/>
                <a:gridCol w="2952328"/>
              </a:tblGrid>
              <a:tr h="149736">
                <a:tc>
                  <a:txBody>
                    <a:bodyPr/>
                    <a:lstStyle/>
                    <a:p>
                      <a:r>
                        <a:rPr lang="en-AU" dirty="0" smtClean="0"/>
                        <a:t>When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Who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Amount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Purpose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Mar, 2013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AMSA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$2,800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woodshop machines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Jul,</a:t>
                      </a:r>
                      <a:r>
                        <a:rPr lang="en-AU" baseline="0" dirty="0" smtClean="0"/>
                        <a:t> 2013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baseline="0" dirty="0" smtClean="0"/>
                        <a:t>Council grant 1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$500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open day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Aug, 2013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Council grant 2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$2,500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disabled toilet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Sep, 2013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FACHSIA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$5,000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non-fixed</a:t>
                      </a:r>
                      <a:r>
                        <a:rPr lang="en-AU" baseline="0" dirty="0" smtClean="0"/>
                        <a:t> miscellaneous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Mar, 2014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SA </a:t>
                      </a:r>
                      <a:r>
                        <a:rPr lang="en-AU" sz="1800" dirty="0" err="1" smtClean="0"/>
                        <a:t>Govt</a:t>
                      </a:r>
                      <a:r>
                        <a:rPr lang="en-AU" sz="1800" dirty="0" smtClean="0"/>
                        <a:t>, First</a:t>
                      </a:r>
                      <a:r>
                        <a:rPr lang="en-AU" sz="1800" baseline="0" dirty="0" smtClean="0"/>
                        <a:t> Aid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$900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first aid training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Jun,</a:t>
                      </a:r>
                      <a:r>
                        <a:rPr lang="en-AU" baseline="0" dirty="0" smtClean="0"/>
                        <a:t> 2014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Community Benefits SA</a:t>
                      </a:r>
                      <a:endParaRPr lang="en-A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$5,000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workshop tools / machines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Jun,</a:t>
                      </a:r>
                      <a:r>
                        <a:rPr lang="en-AU" baseline="0" dirty="0" smtClean="0"/>
                        <a:t> 2014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Medibank</a:t>
                      </a:r>
                      <a:r>
                        <a:rPr lang="en-AU" sz="1800" baseline="0" dirty="0" smtClean="0"/>
                        <a:t> Private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$7,300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outdoor recreation area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Oct, 2014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YTAP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$8,300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carpets, ceiling, internet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Sep, 2014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EPCF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$1,000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fire extinguishers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Dec,</a:t>
                      </a:r>
                      <a:r>
                        <a:rPr lang="en-AU" baseline="0" dirty="0" smtClean="0"/>
                        <a:t> 2014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SANTOS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$10,000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metal shop equipment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1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hed Pics\FullSizeRender-1 WYTA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4141">
            <a:off x="164918" y="481528"/>
            <a:ext cx="3888996" cy="28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3284">
            <a:off x="4192106" y="642805"/>
            <a:ext cx="4781141" cy="281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205710"/>
            <a:ext cx="4384946" cy="29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8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</a:t>
            </a:r>
            <a:r>
              <a:rPr lang="en-AU" dirty="0" smtClean="0"/>
              <a:t>nfrastructure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common room </a:t>
            </a:r>
          </a:p>
          <a:p>
            <a:r>
              <a:rPr lang="en-AU" dirty="0" smtClean="0"/>
              <a:t>games room </a:t>
            </a:r>
          </a:p>
          <a:p>
            <a:r>
              <a:rPr lang="en-AU" dirty="0" smtClean="0"/>
              <a:t>office area </a:t>
            </a:r>
          </a:p>
          <a:p>
            <a:r>
              <a:rPr lang="en-AU" dirty="0" smtClean="0"/>
              <a:t>kitchen </a:t>
            </a:r>
          </a:p>
          <a:p>
            <a:r>
              <a:rPr lang="en-AU" dirty="0" smtClean="0"/>
              <a:t>storeroom </a:t>
            </a:r>
          </a:p>
          <a:p>
            <a:r>
              <a:rPr lang="en-AU" dirty="0" smtClean="0"/>
              <a:t>wood and metal shop </a:t>
            </a:r>
          </a:p>
          <a:p>
            <a:r>
              <a:rPr lang="en-AU" dirty="0" smtClean="0"/>
              <a:t>storage racks, benches, shelving</a:t>
            </a:r>
          </a:p>
          <a:p>
            <a:r>
              <a:rPr lang="en-AU" dirty="0" smtClean="0"/>
              <a:t>outdoor area </a:t>
            </a:r>
          </a:p>
          <a:p>
            <a:r>
              <a:rPr lang="en-AU" dirty="0" smtClean="0"/>
              <a:t>disabled toilet </a:t>
            </a:r>
          </a:p>
          <a:p>
            <a:r>
              <a:rPr lang="en-AU" dirty="0" smtClean="0"/>
              <a:t>fences, security grills </a:t>
            </a:r>
          </a:p>
          <a:p>
            <a:r>
              <a:rPr lang="en-AU" dirty="0" smtClean="0"/>
              <a:t>new ceilings, carpets </a:t>
            </a:r>
          </a:p>
          <a:p>
            <a:r>
              <a:rPr lang="en-AU" dirty="0" smtClean="0"/>
              <a:t>plumbing, electrical (single / 3 phase), termite treatment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72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hed Pics\DSC_23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5553">
            <a:off x="323526" y="178324"/>
            <a:ext cx="280847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16173"/>
            <a:ext cx="2780100" cy="156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9407">
            <a:off x="5860588" y="104607"/>
            <a:ext cx="2918843" cy="190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6190">
            <a:off x="379801" y="2199664"/>
            <a:ext cx="2664296" cy="189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0297">
            <a:off x="2871605" y="2146263"/>
            <a:ext cx="2952378" cy="18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6263">
            <a:off x="5783932" y="2185908"/>
            <a:ext cx="2924938" cy="18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6722">
            <a:off x="254524" y="4170197"/>
            <a:ext cx="2914849" cy="18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2227">
            <a:off x="3532441" y="3977525"/>
            <a:ext cx="2164858" cy="126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9081">
            <a:off x="2717952" y="5621307"/>
            <a:ext cx="1707772" cy="107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7794" y="5118614"/>
            <a:ext cx="2095368" cy="133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Shed Pics\DSC_4472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7920" y="4357817"/>
            <a:ext cx="2690218" cy="178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products</a:t>
            </a:r>
            <a:endParaRPr lang="en-AU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Mainly wood at present ..</a:t>
            </a:r>
          </a:p>
          <a:p>
            <a:pPr lvl="1"/>
            <a:r>
              <a:rPr lang="en-AU" dirty="0" smtClean="0"/>
              <a:t>Trays</a:t>
            </a:r>
          </a:p>
          <a:p>
            <a:pPr lvl="1"/>
            <a:r>
              <a:rPr lang="en-AU" dirty="0" smtClean="0"/>
              <a:t>Cutting boards</a:t>
            </a:r>
          </a:p>
          <a:p>
            <a:pPr lvl="1"/>
            <a:r>
              <a:rPr lang="en-AU" dirty="0" smtClean="0"/>
              <a:t>Display racks</a:t>
            </a:r>
          </a:p>
          <a:p>
            <a:pPr lvl="1"/>
            <a:r>
              <a:rPr lang="en-AU" dirty="0" smtClean="0"/>
              <a:t>Wooden toys</a:t>
            </a:r>
          </a:p>
          <a:p>
            <a:pPr lvl="1"/>
            <a:r>
              <a:rPr lang="en-AU" dirty="0" smtClean="0"/>
              <a:t>BBQ racks</a:t>
            </a:r>
          </a:p>
          <a:p>
            <a:pPr lvl="1"/>
            <a:r>
              <a:rPr lang="en-AU" dirty="0" smtClean="0"/>
              <a:t>Paper towel / toilet roll holders</a:t>
            </a:r>
          </a:p>
          <a:p>
            <a:pPr lvl="1"/>
            <a:r>
              <a:rPr lang="en-AU" dirty="0" smtClean="0"/>
              <a:t>Utensil holders</a:t>
            </a:r>
          </a:p>
          <a:p>
            <a:pPr lvl="1"/>
            <a:r>
              <a:rPr lang="en-AU" dirty="0" smtClean="0"/>
              <a:t>Shuffle boards</a:t>
            </a:r>
          </a:p>
          <a:p>
            <a:r>
              <a:rPr lang="en-AU" dirty="0" err="1" smtClean="0"/>
              <a:t>Etc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4565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74870">
            <a:off x="-71673" y="145508"/>
            <a:ext cx="3161153" cy="202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E:\Shed Pics\DSC_19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10254"/>
            <a:ext cx="3040105" cy="202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aniel\Dropbox\Misan\_Whyalla Men's Shed\Pics\Making skittle boards\DSC_254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20888"/>
            <a:ext cx="2657550" cy="207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Daniel\Dropbox\Misan\_Whyalla Men's Shed\Pics\Making skittle boards\DSC_253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2751083" cy="18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Daniel\Dropbox\Misan\_Whyalla Men's Shed\Pics\Making skittle boards\DSC_254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367" y="2201056"/>
            <a:ext cx="2839136" cy="189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aniel\Dropbox\Misan\_Whyalla Men's Shed\Pics\Cutlery\DSC_3487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14747">
            <a:off x="6063740" y="187757"/>
            <a:ext cx="2693690" cy="235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Daniel\Dropbox\Misan\_Whyalla Men's Shed\Pics\Making skittle boards\DSC_2532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25984"/>
            <a:ext cx="2657550" cy="157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Daniel\Dropbox\Misan\_Whyalla Men's Shed\Pics\Memory Boxes\DSC_3584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1887475" cy="236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Daniel\Dropbox\Misan\_Whyalla Men's Shed\Pics\Products\DSC_4485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8242" y="4223956"/>
            <a:ext cx="2219374" cy="147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Daniel\Dropbox\Misan\_Whyalla Men's Shed\Pics\Products\DSC_3212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681" y="3925983"/>
            <a:ext cx="1800107" cy="120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Daniel\Dropbox\Misan\_Whyalla Men's Shed\Pics\Products\DSC_3665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8616" y="5125985"/>
            <a:ext cx="1863938" cy="154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services</a:t>
            </a:r>
            <a:endParaRPr lang="en-AU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small construction jobs</a:t>
            </a:r>
          </a:p>
          <a:p>
            <a:r>
              <a:rPr lang="en-AU" dirty="0" smtClean="0"/>
              <a:t>furniture restoration &amp; repairs</a:t>
            </a:r>
          </a:p>
          <a:p>
            <a:r>
              <a:rPr lang="en-AU" dirty="0" smtClean="0"/>
              <a:t>community projects</a:t>
            </a:r>
          </a:p>
        </p:txBody>
      </p:sp>
    </p:spTree>
    <p:extLst>
      <p:ext uri="{BB962C8B-B14F-4D97-AF65-F5344CB8AC3E}">
        <p14:creationId xmlns:p14="http://schemas.microsoft.com/office/powerpoint/2010/main" val="27437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niel\Dropbox\Misan\_Whyalla Men's Shed\Pics\Men at Work\DSC_28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07926"/>
            <a:ext cx="2839344" cy="18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aniel\Dropbox\Misan\_Whyalla Men's Shed\Pics\Men at Work\DSC_272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116632"/>
            <a:ext cx="2469754" cy="26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aniel\Dropbox\Misan\_Whyalla Men's Shed\Pics\Men at Work\DSC_27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32733"/>
            <a:ext cx="3311573" cy="19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aniel\Dropbox\Misan\_Whyalla Men's Shed\Pics\Men at Work\DSC_272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052767" cy="20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aniel\Dropbox\Misan\_Whyalla Men's Shed\Pics\Men at Work\DSC_287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256960"/>
            <a:ext cx="2852292" cy="190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Daniel\Dropbox\Misan\_Whyalla Men's Shed\Pics\Men at Work\DSC_287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140" y="2740405"/>
            <a:ext cx="3379540" cy="225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Daniel\Dropbox\Misan\_Whyalla Men's Shed\Pics\Fence Project\DSC_407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295" y="4725144"/>
            <a:ext cx="2715158" cy="18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66"/>
                </a:solidFill>
                <a:latin typeface="Comic Sans MS" panose="030F0702030302020204" pitchFamily="66" charset="0"/>
              </a:rPr>
              <a:t>community</a:t>
            </a:r>
            <a:r>
              <a:rPr lang="en-AU" dirty="0" smtClean="0"/>
              <a:t> </a:t>
            </a:r>
            <a:r>
              <a:rPr lang="en-AU" dirty="0">
                <a:solidFill>
                  <a:srgbClr val="FFFF66"/>
                </a:solidFill>
                <a:latin typeface="Comic Sans MS" panose="030F0702030302020204" pitchFamily="66" charset="0"/>
              </a:rPr>
              <a:t>awareness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Public meetings</a:t>
            </a:r>
          </a:p>
          <a:p>
            <a:r>
              <a:rPr lang="en-AU" dirty="0" smtClean="0"/>
              <a:t>Community notices – TV, Newspaper, radio</a:t>
            </a:r>
          </a:p>
          <a:p>
            <a:r>
              <a:rPr lang="en-AU" dirty="0"/>
              <a:t>Web site / </a:t>
            </a:r>
            <a:r>
              <a:rPr lang="en-AU" dirty="0" smtClean="0"/>
              <a:t>Facebook</a:t>
            </a:r>
          </a:p>
          <a:p>
            <a:r>
              <a:rPr lang="en-AU" dirty="0" smtClean="0"/>
              <a:t>Brochure </a:t>
            </a:r>
            <a:endParaRPr lang="en-AU" dirty="0"/>
          </a:p>
          <a:p>
            <a:r>
              <a:rPr lang="en-AU" dirty="0" smtClean="0"/>
              <a:t>Whyalla News stories</a:t>
            </a:r>
          </a:p>
          <a:p>
            <a:r>
              <a:rPr lang="en-AU" dirty="0" smtClean="0"/>
              <a:t>Southern Cross TV</a:t>
            </a:r>
          </a:p>
          <a:p>
            <a:r>
              <a:rPr lang="en-AU" dirty="0" smtClean="0"/>
              <a:t>Display booths at - </a:t>
            </a:r>
          </a:p>
          <a:p>
            <a:pPr lvl="1"/>
            <a:r>
              <a:rPr lang="en-AU" dirty="0" smtClean="0"/>
              <a:t>Male-Out</a:t>
            </a:r>
          </a:p>
          <a:p>
            <a:pPr lvl="1"/>
            <a:r>
              <a:rPr lang="en-AU" dirty="0" smtClean="0"/>
              <a:t>Pride in the Park</a:t>
            </a:r>
          </a:p>
          <a:p>
            <a:pPr lvl="1"/>
            <a:r>
              <a:rPr lang="en-AU" dirty="0" smtClean="0"/>
              <a:t>Fishy Fringe</a:t>
            </a:r>
          </a:p>
          <a:p>
            <a:pPr lvl="1"/>
            <a:r>
              <a:rPr lang="en-AU" dirty="0" smtClean="0"/>
              <a:t>Whyalla Show</a:t>
            </a:r>
          </a:p>
          <a:p>
            <a:r>
              <a:rPr lang="en-AU" dirty="0" smtClean="0"/>
              <a:t>Fundraising BBQs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37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775398" cy="274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26760"/>
            <a:ext cx="3384376" cy="343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Daniel\Dropbox\Misan\_Whyalla Men's Shed\Pics\PrideinthePark_20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31573" y="2948946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Shed Pics\DSC_372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950" y="3878936"/>
            <a:ext cx="3915811" cy="25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7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Today’s talk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sz="2800" b="1" dirty="0" smtClean="0"/>
              <a:t>aim of the Shed …</a:t>
            </a:r>
            <a:r>
              <a:rPr lang="en-AU" sz="2800" i="1" dirty="0" smtClean="0"/>
              <a:t> (and of Men’s Sheds in general)</a:t>
            </a:r>
          </a:p>
          <a:p>
            <a:r>
              <a:rPr lang="en-AU" sz="2800" b="1" dirty="0" smtClean="0"/>
              <a:t>a brief history</a:t>
            </a:r>
          </a:p>
          <a:p>
            <a:r>
              <a:rPr lang="en-AU" sz="2800" b="1" dirty="0" smtClean="0"/>
              <a:t>where we are now</a:t>
            </a:r>
          </a:p>
          <a:p>
            <a:pPr lvl="1"/>
            <a:r>
              <a:rPr lang="en-AU" sz="2400" b="1" dirty="0" smtClean="0"/>
              <a:t>grants &amp; awards</a:t>
            </a:r>
          </a:p>
          <a:p>
            <a:pPr lvl="1"/>
            <a:r>
              <a:rPr lang="en-AU" sz="2400" b="1" dirty="0" smtClean="0"/>
              <a:t>infrastructure</a:t>
            </a:r>
          </a:p>
          <a:p>
            <a:pPr lvl="1"/>
            <a:r>
              <a:rPr lang="en-AU" sz="2400" b="1" dirty="0" smtClean="0"/>
              <a:t>products</a:t>
            </a:r>
          </a:p>
          <a:p>
            <a:pPr lvl="1"/>
            <a:r>
              <a:rPr lang="en-AU" sz="2400" b="1" dirty="0" smtClean="0"/>
              <a:t>services</a:t>
            </a:r>
          </a:p>
          <a:p>
            <a:pPr lvl="1"/>
            <a:r>
              <a:rPr lang="en-AU" sz="2400" b="1" dirty="0" smtClean="0"/>
              <a:t>community awareness</a:t>
            </a:r>
          </a:p>
          <a:p>
            <a:pPr lvl="1"/>
            <a:r>
              <a:rPr lang="en-AU" sz="2400" b="1" dirty="0" smtClean="0"/>
              <a:t>member outcomes</a:t>
            </a:r>
          </a:p>
          <a:p>
            <a:r>
              <a:rPr lang="en-AU" sz="2800" b="1" dirty="0" smtClean="0"/>
              <a:t>where we want to be</a:t>
            </a:r>
          </a:p>
          <a:p>
            <a:r>
              <a:rPr lang="en-AU" sz="2800" b="1" dirty="0" smtClean="0"/>
              <a:t>lessons learned</a:t>
            </a:r>
          </a:p>
          <a:p>
            <a:r>
              <a:rPr lang="en-AU" sz="2800" b="1" dirty="0" smtClean="0"/>
              <a:t>challenges &amp; solutions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8432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66"/>
                </a:solidFill>
                <a:latin typeface="Comic Sans MS" panose="030F0702030302020204" pitchFamily="66" charset="0"/>
              </a:rPr>
              <a:t>member</a:t>
            </a:r>
            <a:r>
              <a:rPr lang="en-AU" dirty="0" smtClean="0"/>
              <a:t> </a:t>
            </a:r>
            <a:r>
              <a:rPr lang="en-AU" dirty="0">
                <a:solidFill>
                  <a:srgbClr val="FFFF66"/>
                </a:solidFill>
                <a:latin typeface="Comic Sans MS" panose="030F0702030302020204" pitchFamily="66" charset="0"/>
              </a:rPr>
              <a:t>benefits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new, male friendly environment offering range of interests</a:t>
            </a:r>
          </a:p>
          <a:p>
            <a:r>
              <a:rPr lang="en-AU" dirty="0" smtClean="0"/>
              <a:t>able to mix with men of diverse backgrounds &amp; skills</a:t>
            </a:r>
          </a:p>
          <a:p>
            <a:r>
              <a:rPr lang="en-AU" dirty="0" smtClean="0"/>
              <a:t>improved social &amp; emotional wellbeing</a:t>
            </a:r>
          </a:p>
          <a:p>
            <a:pPr lvl="1"/>
            <a:r>
              <a:rPr lang="en-AU" dirty="0"/>
              <a:t>r</a:t>
            </a:r>
            <a:r>
              <a:rPr lang="en-AU" dirty="0" smtClean="0"/>
              <a:t>educed social isolation</a:t>
            </a:r>
          </a:p>
          <a:p>
            <a:pPr lvl="1"/>
            <a:r>
              <a:rPr lang="en-AU" dirty="0"/>
              <a:t>m</a:t>
            </a:r>
            <a:r>
              <a:rPr lang="en-AU" dirty="0" smtClean="0"/>
              <a:t>ale bonding / camaraderie / fun</a:t>
            </a:r>
          </a:p>
          <a:p>
            <a:pPr lvl="1"/>
            <a:r>
              <a:rPr lang="en-AU" dirty="0"/>
              <a:t>p</a:t>
            </a:r>
            <a:r>
              <a:rPr lang="en-AU" dirty="0" smtClean="0"/>
              <a:t>eople to talk with / share experiences / problems</a:t>
            </a:r>
          </a:p>
          <a:p>
            <a:pPr lvl="1"/>
            <a:r>
              <a:rPr lang="en-AU" dirty="0" smtClean="0"/>
              <a:t>improved self esteem / sense of purpose </a:t>
            </a:r>
          </a:p>
          <a:p>
            <a:pPr lvl="1"/>
            <a:r>
              <a:rPr lang="en-AU" dirty="0" smtClean="0"/>
              <a:t>renewed sense of identity / belonging</a:t>
            </a:r>
          </a:p>
          <a:p>
            <a:pPr lvl="1"/>
            <a:r>
              <a:rPr lang="en-AU" dirty="0" smtClean="0"/>
              <a:t>renewed community engagement / activity</a:t>
            </a:r>
          </a:p>
          <a:p>
            <a:pPr lvl="1"/>
            <a:r>
              <a:rPr lang="en-AU" dirty="0" smtClean="0"/>
              <a:t>skills development / knowledge transfer / informal learning</a:t>
            </a:r>
          </a:p>
          <a:p>
            <a:pPr lvl="1"/>
            <a:r>
              <a:rPr lang="en-AU" dirty="0" smtClean="0"/>
              <a:t>improved physical and mental activity</a:t>
            </a:r>
          </a:p>
          <a:p>
            <a:pPr lvl="1"/>
            <a:r>
              <a:rPr lang="en-AU" dirty="0"/>
              <a:t>i</a:t>
            </a:r>
            <a:r>
              <a:rPr lang="en-AU" dirty="0" smtClean="0"/>
              <a:t>mproved health literacy thru’ health promotion</a:t>
            </a:r>
          </a:p>
          <a:p>
            <a:pPr lvl="1"/>
            <a:r>
              <a:rPr lang="en-AU" dirty="0"/>
              <a:t>m</a:t>
            </a:r>
            <a:r>
              <a:rPr lang="en-AU" dirty="0" smtClean="0"/>
              <a:t>entoring / research </a:t>
            </a:r>
          </a:p>
          <a:p>
            <a:pPr lvl="1"/>
            <a:r>
              <a:rPr lang="en-AU" dirty="0" smtClean="0"/>
              <a:t>bridging generations</a:t>
            </a:r>
          </a:p>
          <a:p>
            <a:pPr lvl="1"/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437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FFFF66"/>
                </a:solidFill>
                <a:latin typeface="Comic Sans MS" panose="030F0702030302020204" pitchFamily="66" charset="0"/>
              </a:rPr>
              <a:t>t</a:t>
            </a:r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he future, challenges </a:t>
            </a:r>
            <a:b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&amp; lessons</a:t>
            </a:r>
            <a:endParaRPr lang="en-AU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7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FFF66"/>
                </a:solidFill>
                <a:latin typeface="Comic Sans MS" panose="030F0702030302020204" pitchFamily="66" charset="0"/>
              </a:rPr>
              <a:t>f</a:t>
            </a:r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uture plans</a:t>
            </a:r>
            <a:endParaRPr lang="en-AU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68760"/>
            <a:ext cx="8229600" cy="504056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Outdoor recreation area</a:t>
            </a:r>
          </a:p>
          <a:p>
            <a:pPr lvl="1"/>
            <a:r>
              <a:rPr lang="en-AU" dirty="0"/>
              <a:t>Paving / decking</a:t>
            </a:r>
          </a:p>
          <a:p>
            <a:pPr lvl="1"/>
            <a:r>
              <a:rPr lang="en-AU" dirty="0" smtClean="0"/>
              <a:t>BBQ / Outdoor furniture</a:t>
            </a:r>
          </a:p>
          <a:p>
            <a:pPr lvl="1"/>
            <a:r>
              <a:rPr lang="en-AU" dirty="0" smtClean="0"/>
              <a:t>Shade sails</a:t>
            </a:r>
          </a:p>
          <a:p>
            <a:pPr lvl="1"/>
            <a:r>
              <a:rPr lang="en-AU" dirty="0" smtClean="0"/>
              <a:t>Raised garden beds / planter boxes</a:t>
            </a:r>
          </a:p>
          <a:p>
            <a:r>
              <a:rPr lang="en-AU" dirty="0" smtClean="0"/>
              <a:t>Storage mezzanine</a:t>
            </a:r>
          </a:p>
          <a:p>
            <a:r>
              <a:rPr lang="en-AU" dirty="0" smtClean="0"/>
              <a:t>WH&amp;S systems</a:t>
            </a:r>
          </a:p>
          <a:p>
            <a:r>
              <a:rPr lang="en-AU" dirty="0" smtClean="0"/>
              <a:t>Outdoor storage areas</a:t>
            </a:r>
          </a:p>
          <a:p>
            <a:r>
              <a:rPr lang="en-AU" dirty="0" smtClean="0"/>
              <a:t>Computer classes</a:t>
            </a:r>
          </a:p>
          <a:p>
            <a:r>
              <a:rPr lang="en-AU" dirty="0" smtClean="0"/>
              <a:t>Social days</a:t>
            </a:r>
          </a:p>
          <a:p>
            <a:pPr lvl="1"/>
            <a:r>
              <a:rPr lang="en-AU" dirty="0" smtClean="0"/>
              <a:t>guest speakers</a:t>
            </a:r>
          </a:p>
          <a:p>
            <a:pPr lvl="1"/>
            <a:r>
              <a:rPr lang="en-AU" dirty="0" smtClean="0"/>
              <a:t>outings</a:t>
            </a:r>
          </a:p>
          <a:p>
            <a:r>
              <a:rPr lang="en-AU" dirty="0" smtClean="0"/>
              <a:t>Mentoring</a:t>
            </a:r>
          </a:p>
          <a:p>
            <a:pPr lvl="1"/>
            <a:r>
              <a:rPr lang="en-AU" dirty="0" smtClean="0"/>
              <a:t>Work for the dole</a:t>
            </a:r>
          </a:p>
          <a:p>
            <a:pPr lvl="1"/>
            <a:r>
              <a:rPr lang="en-AU" dirty="0" smtClean="0"/>
              <a:t>Work experience students</a:t>
            </a:r>
          </a:p>
          <a:p>
            <a:r>
              <a:rPr lang="en-AU" dirty="0" smtClean="0"/>
              <a:t>Paid co-ordinator</a:t>
            </a:r>
          </a:p>
          <a:p>
            <a:pPr lvl="2"/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6021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dirty="0"/>
              <a:t>Need for </a:t>
            </a:r>
            <a:endParaRPr lang="en-AU" dirty="0" smtClean="0"/>
          </a:p>
          <a:p>
            <a:r>
              <a:rPr lang="en-AU" dirty="0" smtClean="0"/>
              <a:t>better organisation / systems, </a:t>
            </a:r>
          </a:p>
          <a:p>
            <a:r>
              <a:rPr lang="en-AU" dirty="0" smtClean="0"/>
              <a:t>more members taking leadership roles</a:t>
            </a:r>
          </a:p>
          <a:p>
            <a:r>
              <a:rPr lang="en-AU" dirty="0" smtClean="0"/>
              <a:t>improved member (welcome/induction) &amp; customer focus</a:t>
            </a:r>
          </a:p>
          <a:p>
            <a:r>
              <a:rPr lang="en-AU" dirty="0" smtClean="0"/>
              <a:t>financial sustainability / external support</a:t>
            </a:r>
          </a:p>
          <a:p>
            <a:pPr lvl="1"/>
            <a:r>
              <a:rPr lang="en-AU" dirty="0" smtClean="0"/>
              <a:t>~ $5000 pa</a:t>
            </a:r>
          </a:p>
          <a:p>
            <a:r>
              <a:rPr lang="en-AU" dirty="0" smtClean="0"/>
              <a:t>increased membership </a:t>
            </a:r>
            <a:endParaRPr lang="en-AU" dirty="0"/>
          </a:p>
          <a:p>
            <a:pPr lvl="1"/>
            <a:r>
              <a:rPr lang="en-AU" dirty="0"/>
              <a:t>wider skill </a:t>
            </a:r>
            <a:r>
              <a:rPr lang="en-AU" dirty="0" smtClean="0"/>
              <a:t>set, more leaders</a:t>
            </a:r>
          </a:p>
          <a:p>
            <a:pPr lvl="1"/>
            <a:r>
              <a:rPr lang="en-AU" dirty="0" smtClean="0"/>
              <a:t>succession planning for committee positions</a:t>
            </a:r>
            <a:endParaRPr lang="en-AU" dirty="0"/>
          </a:p>
          <a:p>
            <a:r>
              <a:rPr lang="en-AU" dirty="0" smtClean="0"/>
              <a:t>long term lease</a:t>
            </a:r>
          </a:p>
          <a:p>
            <a:pPr lvl="1"/>
            <a:r>
              <a:rPr lang="en-AU" dirty="0" smtClean="0"/>
              <a:t>expires April 2019</a:t>
            </a:r>
          </a:p>
          <a:p>
            <a:r>
              <a:rPr lang="en-AU" dirty="0" smtClean="0"/>
              <a:t>Better work, health &amp; safety systems</a:t>
            </a:r>
          </a:p>
          <a:p>
            <a:pPr lvl="1"/>
            <a:r>
              <a:rPr lang="en-AU" dirty="0" smtClean="0"/>
              <a:t>Hazards &amp; risks identification, control measures</a:t>
            </a:r>
          </a:p>
          <a:p>
            <a:pPr lvl="1"/>
            <a:r>
              <a:rPr lang="en-AU" dirty="0" smtClean="0"/>
              <a:t>induction, training, supervision, compliance</a:t>
            </a:r>
          </a:p>
          <a:p>
            <a:r>
              <a:rPr lang="en-AU" dirty="0"/>
              <a:t>b</a:t>
            </a:r>
            <a:r>
              <a:rPr lang="en-AU" dirty="0" smtClean="0"/>
              <a:t>etter work / socialisation balance</a:t>
            </a:r>
          </a:p>
          <a:p>
            <a:r>
              <a:rPr lang="en-AU" dirty="0" smtClean="0"/>
              <a:t>health promotion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80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lessons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 smtClean="0"/>
              <a:t>it’s like </a:t>
            </a:r>
            <a:r>
              <a:rPr lang="en-AU" sz="4500" dirty="0" smtClean="0">
                <a:solidFill>
                  <a:srgbClr val="FFFF66"/>
                </a:solidFill>
              </a:rPr>
              <a:t>‘herding cats’</a:t>
            </a:r>
          </a:p>
          <a:p>
            <a:pPr lvl="1"/>
            <a:r>
              <a:rPr lang="en-AU" dirty="0" smtClean="0"/>
              <a:t>can’t keep everyone happy all of the time</a:t>
            </a:r>
          </a:p>
          <a:p>
            <a:pPr lvl="2"/>
            <a:r>
              <a:rPr lang="en-AU" dirty="0" smtClean="0"/>
              <a:t>broad range of expectations / opinions; consensus sometimes difficult</a:t>
            </a:r>
          </a:p>
          <a:p>
            <a:pPr lvl="2"/>
            <a:r>
              <a:rPr lang="en-AU" dirty="0" smtClean="0"/>
              <a:t>blue collar / union mentality evident</a:t>
            </a:r>
          </a:p>
          <a:p>
            <a:pPr lvl="2"/>
            <a:r>
              <a:rPr lang="en-AU" dirty="0" smtClean="0"/>
              <a:t>Disdain for authority yet need someone to plan and direct</a:t>
            </a:r>
          </a:p>
          <a:p>
            <a:r>
              <a:rPr lang="en-AU" dirty="0" smtClean="0"/>
              <a:t>Older </a:t>
            </a:r>
            <a:r>
              <a:rPr lang="en-AU" dirty="0"/>
              <a:t>blokes not easily accepting of </a:t>
            </a:r>
            <a:r>
              <a:rPr lang="en-AU" dirty="0" smtClean="0"/>
              <a:t>WH&amp;S</a:t>
            </a:r>
          </a:p>
          <a:p>
            <a:r>
              <a:rPr lang="en-AU" dirty="0" smtClean="0"/>
              <a:t>Need to balance work, income generation and socialisation</a:t>
            </a:r>
          </a:p>
          <a:p>
            <a:r>
              <a:rPr lang="en-AU" dirty="0" smtClean="0"/>
              <a:t>Need strategies to manage</a:t>
            </a:r>
          </a:p>
          <a:p>
            <a:pPr lvl="1"/>
            <a:r>
              <a:rPr lang="en-AU" dirty="0" smtClean="0"/>
              <a:t>the workload in a volunteer environment </a:t>
            </a:r>
          </a:p>
          <a:p>
            <a:pPr lvl="2"/>
            <a:r>
              <a:rPr lang="en-AU" dirty="0" smtClean="0"/>
              <a:t>i.e. “many hands make light work”</a:t>
            </a:r>
          </a:p>
          <a:p>
            <a:pPr lvl="1"/>
            <a:r>
              <a:rPr lang="en-AU" dirty="0" smtClean="0"/>
              <a:t>the jobs that no-one wants to do</a:t>
            </a:r>
          </a:p>
          <a:p>
            <a:pPr lvl="1"/>
            <a:r>
              <a:rPr lang="en-AU" dirty="0" smtClean="0"/>
              <a:t>disagreements </a:t>
            </a:r>
            <a:r>
              <a:rPr lang="en-AU" dirty="0"/>
              <a:t>over plans and processes</a:t>
            </a:r>
          </a:p>
          <a:p>
            <a:pPr lvl="1"/>
            <a:r>
              <a:rPr lang="en-AU" dirty="0" smtClean="0"/>
              <a:t>squeaky wheels</a:t>
            </a:r>
          </a:p>
          <a:p>
            <a:pPr lvl="1"/>
            <a:r>
              <a:rPr lang="en-AU" dirty="0" smtClean="0"/>
              <a:t>squirrel mentality / not saying no</a:t>
            </a:r>
          </a:p>
          <a:p>
            <a:pPr lvl="1"/>
            <a:r>
              <a:rPr lang="en-AU" dirty="0" smtClean="0"/>
              <a:t>realistic pricing &amp; quotations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4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525963"/>
          </a:xfrm>
        </p:spPr>
        <p:txBody>
          <a:bodyPr>
            <a:normAutofit/>
          </a:bodyPr>
          <a:lstStyle/>
          <a:p>
            <a:pPr lvl="1"/>
            <a:r>
              <a:rPr lang="en-AU" sz="2400" dirty="0" smtClean="0"/>
              <a:t>Whyalla Men’s Shed widely known  &amp; respected</a:t>
            </a:r>
          </a:p>
          <a:p>
            <a:pPr lvl="1"/>
            <a:r>
              <a:rPr lang="en-AU" sz="2400" dirty="0" smtClean="0"/>
              <a:t>Men’s Shed concept understood &amp; supported</a:t>
            </a:r>
          </a:p>
          <a:p>
            <a:pPr lvl="1"/>
            <a:r>
              <a:rPr lang="en-AU" sz="2400" dirty="0" smtClean="0"/>
              <a:t>significant progress in a short time</a:t>
            </a:r>
          </a:p>
          <a:p>
            <a:pPr lvl="1"/>
            <a:r>
              <a:rPr lang="en-AU" sz="2400" dirty="0" smtClean="0"/>
              <a:t>well equipped, multi-function space</a:t>
            </a:r>
          </a:p>
          <a:p>
            <a:pPr lvl="1"/>
            <a:r>
              <a:rPr lang="en-AU" sz="2400" dirty="0" smtClean="0"/>
              <a:t>solid membership base with diverse skills &amp; interests</a:t>
            </a:r>
          </a:p>
          <a:p>
            <a:pPr lvl="1"/>
            <a:r>
              <a:rPr lang="en-AU" sz="2400" dirty="0" smtClean="0"/>
              <a:t>numerous benefits to members &amp; community</a:t>
            </a:r>
          </a:p>
          <a:p>
            <a:pPr lvl="1"/>
            <a:r>
              <a:rPr lang="en-AU" sz="2400" dirty="0" smtClean="0"/>
              <a:t>key lessons concern dealing with diverse interests and expectations –  </a:t>
            </a:r>
            <a:r>
              <a:rPr lang="en-AU" sz="2400" dirty="0" smtClean="0">
                <a:solidFill>
                  <a:srgbClr val="FFFF66"/>
                </a:solidFill>
              </a:rPr>
              <a:t>‘herding cats’</a:t>
            </a:r>
          </a:p>
          <a:p>
            <a:pPr lvl="1"/>
            <a:r>
              <a:rPr lang="en-AU" sz="2400" dirty="0" smtClean="0"/>
              <a:t>key challenges relate to member no’s, </a:t>
            </a:r>
            <a:r>
              <a:rPr lang="en-AU" sz="2400" smtClean="0"/>
              <a:t>trade skills, leadership </a:t>
            </a:r>
            <a:r>
              <a:rPr lang="en-AU" sz="2400" dirty="0" smtClean="0"/>
              <a:t>skills, financial sustainability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7828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sang\AppData\Local\Microsoft\Windows\Temporary Internet Files\Content.IE5\117RBPB9\Thank-you-pinned-not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552728" cy="62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To improve the social and emotional well being of Whyalla men of all ages and backgrounds –</a:t>
            </a:r>
          </a:p>
          <a:p>
            <a:pPr lvl="1"/>
            <a:r>
              <a:rPr lang="en-AU" dirty="0" smtClean="0"/>
              <a:t>male friendly</a:t>
            </a:r>
          </a:p>
          <a:p>
            <a:pPr lvl="2"/>
            <a:r>
              <a:rPr lang="en-AU" dirty="0" smtClean="0"/>
              <a:t>predominantly by men and for men</a:t>
            </a:r>
          </a:p>
          <a:p>
            <a:pPr lvl="2"/>
            <a:r>
              <a:rPr lang="en-AU" dirty="0" smtClean="0"/>
              <a:t>welcoming, informal, non-secular, non-judgmental</a:t>
            </a:r>
          </a:p>
          <a:p>
            <a:pPr lvl="1"/>
            <a:r>
              <a:rPr lang="en-AU" dirty="0"/>
              <a:t>m</a:t>
            </a:r>
            <a:r>
              <a:rPr lang="en-AU" dirty="0" smtClean="0"/>
              <a:t>ulti-function space</a:t>
            </a:r>
          </a:p>
          <a:p>
            <a:pPr lvl="2"/>
            <a:r>
              <a:rPr lang="en-AU" dirty="0" smtClean="0"/>
              <a:t>spaces for social, trade and other activities</a:t>
            </a:r>
          </a:p>
          <a:p>
            <a:pPr lvl="2"/>
            <a:r>
              <a:rPr lang="en-AU" dirty="0"/>
              <a:t>a</a:t>
            </a:r>
            <a:r>
              <a:rPr lang="en-AU" dirty="0" smtClean="0"/>
              <a:t> setting for informal teaching, learning and mentoring</a:t>
            </a:r>
          </a:p>
          <a:p>
            <a:pPr lvl="2"/>
            <a:r>
              <a:rPr lang="en-AU" dirty="0" smtClean="0"/>
              <a:t>health promotion and health information</a:t>
            </a:r>
            <a:endParaRPr lang="en-AU" dirty="0"/>
          </a:p>
          <a:p>
            <a:pPr lvl="2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2425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brief history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385325"/>
              </p:ext>
            </p:extLst>
          </p:nvPr>
        </p:nvGraphicFramePr>
        <p:xfrm>
          <a:off x="1403648" y="1268760"/>
          <a:ext cx="6096000" cy="518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4007768"/>
              </a:tblGrid>
              <a:tr h="149736">
                <a:tc>
                  <a:txBody>
                    <a:bodyPr/>
                    <a:lstStyle/>
                    <a:p>
                      <a:r>
                        <a:rPr lang="en-AU" dirty="0" smtClean="0"/>
                        <a:t>When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What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Nov, 2012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err="1" smtClean="0"/>
                        <a:t>UniSA</a:t>
                      </a:r>
                      <a:r>
                        <a:rPr lang="en-AU" sz="1800" dirty="0" smtClean="0"/>
                        <a:t> funding for Project officer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Nov – Dec, 2012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public meetings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Jan, 2013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working group established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Apr,2013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incorporation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May, 2013 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regular meetings at knight </a:t>
                      </a:r>
                      <a:r>
                        <a:rPr lang="en-AU" sz="1800" dirty="0" err="1" smtClean="0"/>
                        <a:t>st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May – Dec,</a:t>
                      </a:r>
                      <a:r>
                        <a:rPr lang="en-AU" baseline="0" dirty="0" smtClean="0"/>
                        <a:t> 2013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busy, busy in Gary’s shed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Jul,</a:t>
                      </a:r>
                      <a:r>
                        <a:rPr lang="en-AU" baseline="0" dirty="0" smtClean="0"/>
                        <a:t> 2013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charitable status, ABN, TFN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Nov, 2013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lease signed for Holy Trinity Church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Jan, 2014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work begins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Sep, 2014 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official opening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Oct, 2014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first AGM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Nov , 2014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SA Community Achievement</a:t>
                      </a:r>
                      <a:r>
                        <a:rPr lang="en-AU" baseline="0" dirty="0" smtClean="0"/>
                        <a:t> Award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prstClr val="black"/>
                          </a:solidFill>
                        </a:rPr>
                        <a:t>Jul,</a:t>
                      </a:r>
                      <a:r>
                        <a:rPr lang="en-AU" sz="1800" baseline="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AU" sz="1800" dirty="0" smtClean="0">
                          <a:solidFill>
                            <a:prstClr val="black"/>
                          </a:solidFill>
                        </a:rPr>
                        <a:t>2015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/>
                        <a:t>work continues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5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Daniel\Dropbox\Misan\_Whyalla Men's Shed\Pics\Making Cutting Boards\DSC_40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36162">
            <a:off x="5831232" y="2759188"/>
            <a:ext cx="3110884" cy="20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niel\Dropbox\Misan\_Whyalla Men's Shed\Pics\20130612_1102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6928">
            <a:off x="2556434" y="4408382"/>
            <a:ext cx="2501104" cy="18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2561">
            <a:off x="2485870" y="98293"/>
            <a:ext cx="3410999" cy="248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Daniel\Dropbox\Misan\_Whyalla Men's Shed\Pics\Making Cutting Boards\DSC_40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379" y="422485"/>
            <a:ext cx="3411961" cy="22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6601">
            <a:off x="5688656" y="4799222"/>
            <a:ext cx="2574151" cy="194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12773">
            <a:off x="372251" y="360541"/>
            <a:ext cx="2167419" cy="268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Daniel\Dropbox\Misan\_Whyalla Men's Shed\Pics\Shedders\DSC_2258 - Copy (2)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186950">
            <a:off x="299166" y="3778109"/>
            <a:ext cx="1937727" cy="186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aniel\Dropbox\Misan\_Whyalla Men's Shed\Pics\Making Cutting Boards\DSC_4049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1617">
            <a:off x="2278996" y="2534646"/>
            <a:ext cx="3048550" cy="20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Daniel\Dropbox\Misan\_Whyalla Men's Shed\Pics\Day 1 Church project\DSC_411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6112" y="6381328"/>
            <a:ext cx="2014425" cy="133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7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E:\New Folder\IMG_08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773" y="206946"/>
            <a:ext cx="27843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C:\Users\Daniel\Dropbox\Misan\_Whyalla Men's Shed\Pics\Day 1 Church project\DSC_41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2782">
            <a:off x="3309458" y="4332770"/>
            <a:ext cx="2876471" cy="190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C:\Users\Daniel\Dropbox\Misan\_Whyalla Men's Shed\Pics\Day 1 Church project\DSC_41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8724">
            <a:off x="173392" y="4084349"/>
            <a:ext cx="2856613" cy="189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C:\Users\Daniel\Dropbox\Misan\_Whyalla Men's Shed\Pics\Day 1 Church project\DSC_410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5978">
            <a:off x="3321387" y="2249872"/>
            <a:ext cx="2895084" cy="19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aniel\Dropbox\Misan\_Whyalla Men's Shed\Pics\Day 1 Church project\DSC_411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5153">
            <a:off x="6119200" y="4548839"/>
            <a:ext cx="2638606" cy="17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niel\Dropbox\Misan\_Whyalla Men's Shed\Pics\Day 1 Church project\DSC_410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4002">
            <a:off x="-19032" y="316385"/>
            <a:ext cx="3186764" cy="21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niel\Dropbox\Misan\_Whyalla Men's Shed\Pics\Day 1 Church project\DSC_410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6448">
            <a:off x="5929572" y="2283414"/>
            <a:ext cx="3017862" cy="200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aniel\Dropbox\Misan\_Whyalla Men's Shed\Pics\Early inspection\IMG_079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6479">
            <a:off x="6189910" y="264729"/>
            <a:ext cx="2823548" cy="211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aniel\Dropbox\Misan\_Whyalla Men's Shed\Pics\Early inspection\IMG_0790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79" y="2132911"/>
            <a:ext cx="3012693" cy="225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aniel\Dropbox\Misan\_Whyalla Men's Shed\Pics\Early inspection\IMG_07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4071">
            <a:off x="194494" y="2451091"/>
            <a:ext cx="2347534" cy="17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aniel\Dropbox\Misan\_Whyalla Men's Shed\Pics\Early inspection\IMG_07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4447">
            <a:off x="217494" y="281579"/>
            <a:ext cx="2832749" cy="212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aniel\Dropbox\Misan\_Whyalla Men's Shed\Pics\Early inspection\IMG_07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0435">
            <a:off x="6057747" y="231072"/>
            <a:ext cx="2823744" cy="21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aniel\Dropbox\Misan\_Whyalla Men's Shed\Pics\Early inspection\IMG_075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4092">
            <a:off x="3050682" y="4484770"/>
            <a:ext cx="2637582" cy="19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aniel\Dropbox\Misan\_Whyalla Men's Shed\Pics\Early inspection\IMG_075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9093">
            <a:off x="3006036" y="2413889"/>
            <a:ext cx="2572938" cy="19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aniel\Dropbox\Misan\_Whyalla Men's Shed\Pics\Early inspection\IMG_075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95935">
            <a:off x="5715347" y="2116341"/>
            <a:ext cx="2850359" cy="213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Daniel\Dropbox\Misan\_Whyalla Men's Shed\Pics\Early inspection\IMG_077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310" y="426226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Daniel\Dropbox\Misan\_Whyalla Men's Shed\Pics\Early inspection\IMG_0786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543" y="249185"/>
            <a:ext cx="2855324" cy="214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Daniel\Dropbox\Misan\_Whyalla Men's Shed\Pics\Early inspection\IMG_0768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7819">
            <a:off x="387094" y="4053005"/>
            <a:ext cx="2358676" cy="176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9244">
            <a:off x="366513" y="539384"/>
            <a:ext cx="4189369" cy="240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797422" cy="2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5016">
            <a:off x="4457061" y="547328"/>
            <a:ext cx="4127597" cy="239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current status</a:t>
            </a:r>
            <a:endParaRPr lang="en-AU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7bead9a18e96ed597d3e8e19d0f524f211d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802</Words>
  <Application>Microsoft Office PowerPoint</Application>
  <PresentationFormat>On-screen Show (4:3)</PresentationFormat>
  <Paragraphs>218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Herding Cats Lessons in Sawdust</vt:lpstr>
      <vt:lpstr>Today’s talk</vt:lpstr>
      <vt:lpstr>Aim</vt:lpstr>
      <vt:lpstr>a brief history</vt:lpstr>
      <vt:lpstr>PowerPoint Presentation</vt:lpstr>
      <vt:lpstr>PowerPoint Presentation</vt:lpstr>
      <vt:lpstr>PowerPoint Presentation</vt:lpstr>
      <vt:lpstr>PowerPoint Presentation</vt:lpstr>
      <vt:lpstr>current status</vt:lpstr>
      <vt:lpstr>grants</vt:lpstr>
      <vt:lpstr>PowerPoint Presentation</vt:lpstr>
      <vt:lpstr>infrastructure</vt:lpstr>
      <vt:lpstr>PowerPoint Presentation</vt:lpstr>
      <vt:lpstr>products</vt:lpstr>
      <vt:lpstr>PowerPoint Presentation</vt:lpstr>
      <vt:lpstr>services</vt:lpstr>
      <vt:lpstr>PowerPoint Presentation</vt:lpstr>
      <vt:lpstr>community awareness</vt:lpstr>
      <vt:lpstr>PowerPoint Presentation</vt:lpstr>
      <vt:lpstr>member benefits</vt:lpstr>
      <vt:lpstr>the future, challenges  &amp; lessons</vt:lpstr>
      <vt:lpstr>future plans</vt:lpstr>
      <vt:lpstr>challenges</vt:lpstr>
      <vt:lpstr>lessons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Herding Cats Lessons in Sawdust</dc:title>
  <dc:creator>Editor</dc:creator>
  <cp:lastModifiedBy>G Misan</cp:lastModifiedBy>
  <cp:revision>55</cp:revision>
  <dcterms:created xsi:type="dcterms:W3CDTF">2015-07-19T02:17:14Z</dcterms:created>
  <dcterms:modified xsi:type="dcterms:W3CDTF">2015-07-22T03:00:09Z</dcterms:modified>
</cp:coreProperties>
</file>